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3312">
          <p15:clr>
            <a:srgbClr val="A4A3A4"/>
          </p15:clr>
        </p15:guide>
        <p15:guide id="3" pos="20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3312"/>
        <p:guide pos="20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4ea78b0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4ea78b0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83da29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83da29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4ea78b0e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24ea78b0e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Slide (Enterprise) - costly, 5 people,  it will slow you down. Slow the ability to innovate and differentiate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model - hardware target support or channel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4ea78b0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4ea78b0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4ea78b0e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4ea78b0e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Online platform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Collecting data - upload files or live from embedded device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Preprocessing feature extraction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Testing with saved and live 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4ea78b0e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4ea78b0e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4ea78b0e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4ea78b0e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4ea78b0e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4ea78b0e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4ea78b0e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4ea78b0e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4ea78b0e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4ea78b0e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67a506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67a506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title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3" type="title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subTitle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5" type="title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6" type="subTitle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48143" r="0" t="0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 1">
  <p:cSld name="MAIN_POINT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0" l="48427" r="0" t="0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MAIN_POINT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BLANK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8600" y="0"/>
            <a:ext cx="9144000" cy="5143500"/>
          </a:xfrm>
          <a:prstGeom prst="rect">
            <a:avLst/>
          </a:prstGeom>
          <a:solidFill>
            <a:srgbClr val="3232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BLANK_1">
    <p:bg>
      <p:bgPr>
        <a:solidFill>
          <a:srgbClr val="A9B2D6">
            <a:alpha val="7260"/>
          </a:srgbClr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purple)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03" name="Google Shape;103;p18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Purple-orange)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08" name="Google Shape;108;p19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teal)">
  <p:cSld name="CUSTOM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13" name="Google Shape;113;p20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rows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3936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4" type="pic"/>
          </p:nvPr>
        </p:nvSpPr>
        <p:spPr>
          <a:xfrm>
            <a:off x="3936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" name="Google Shape;22;p3"/>
          <p:cNvSpPr txBox="1"/>
          <p:nvPr>
            <p:ph idx="5" type="body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7" type="pic"/>
          </p:nvPr>
        </p:nvSpPr>
        <p:spPr>
          <a:xfrm>
            <a:off x="32979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/>
          <p:nvPr>
            <p:ph idx="8" type="body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>
            <p:ph idx="13" type="pic"/>
          </p:nvPr>
        </p:nvSpPr>
        <p:spPr>
          <a:xfrm>
            <a:off x="32979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" name="Google Shape;28;p3"/>
          <p:cNvSpPr txBox="1"/>
          <p:nvPr>
            <p:ph idx="14" type="body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" name="Google Shape;29;p3"/>
          <p:cNvSpPr txBox="1"/>
          <p:nvPr>
            <p:ph idx="15" type="subTitle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>
            <p:ph idx="16" type="pic"/>
          </p:nvPr>
        </p:nvSpPr>
        <p:spPr>
          <a:xfrm>
            <a:off x="62022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" name="Google Shape;31;p3"/>
          <p:cNvSpPr txBox="1"/>
          <p:nvPr>
            <p:ph idx="17" type="body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/>
          <p:nvPr>
            <p:ph idx="19" type="pic"/>
          </p:nvPr>
        </p:nvSpPr>
        <p:spPr>
          <a:xfrm>
            <a:off x="62022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3"/>
          <p:cNvSpPr txBox="1"/>
          <p:nvPr>
            <p:ph idx="20" type="body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5" name="Google Shape;35;p3"/>
          <p:cNvSpPr txBox="1"/>
          <p:nvPr>
            <p:ph idx="21" type="subTitle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green)">
  <p:cSld name="CUSTOM_2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18" name="Google Shape;118;p21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 1">
  <p:cSld name="Blank with gradient">
    <p:bg>
      <p:bgPr>
        <a:solidFill>
          <a:srgbClr val="A9B2D6">
            <a:alpha val="7060"/>
          </a:srgbClr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245748" y="4851601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Montserrat Medium"/>
              <a:buNone/>
            </a:pPr>
            <a:r>
              <a:rPr b="0" i="0" lang="en" sz="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 1 1">
  <p:cSld name="TITLE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0" l="-18470" r="7802" t="0"/>
          <a:stretch/>
        </p:blipFill>
        <p:spPr>
          <a:xfrm>
            <a:off x="1865925" y="0"/>
            <a:ext cx="7278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ctrTitle"/>
          </p:nvPr>
        </p:nvSpPr>
        <p:spPr>
          <a:xfrm>
            <a:off x="311699" y="937825"/>
            <a:ext cx="51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311700" y="4606700"/>
            <a:ext cx="4170600" cy="3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sz="1000">
                <a:solidFill>
                  <a:srgbClr val="9999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2" type="subTitle"/>
          </p:nvPr>
        </p:nvSpPr>
        <p:spPr>
          <a:xfrm>
            <a:off x="1066200" y="3570075"/>
            <a:ext cx="41706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4"/>
          <p:cNvSpPr txBox="1"/>
          <p:nvPr>
            <p:ph idx="3" type="subTitle"/>
          </p:nvPr>
        </p:nvSpPr>
        <p:spPr>
          <a:xfrm>
            <a:off x="1066200" y="3890475"/>
            <a:ext cx="42963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4"/>
          <p:cNvSpPr/>
          <p:nvPr>
            <p:ph idx="4" type="pic"/>
          </p:nvPr>
        </p:nvSpPr>
        <p:spPr>
          <a:xfrm>
            <a:off x="311700" y="3610900"/>
            <a:ext cx="622500" cy="6225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75"/>
            <a:ext cx="1309082" cy="3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rows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7"/>
          <p:cNvSpPr/>
          <p:nvPr>
            <p:ph idx="2" type="pic"/>
          </p:nvPr>
        </p:nvSpPr>
        <p:spPr>
          <a:xfrm>
            <a:off x="3936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8" name="Google Shape;148;p27"/>
          <p:cNvSpPr txBox="1"/>
          <p:nvPr>
            <p:ph idx="3" type="subTitle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/>
          <p:nvPr>
            <p:ph idx="4" type="pic"/>
          </p:nvPr>
        </p:nvSpPr>
        <p:spPr>
          <a:xfrm>
            <a:off x="3936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0" name="Google Shape;150;p27"/>
          <p:cNvSpPr txBox="1"/>
          <p:nvPr>
            <p:ph idx="5" type="body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27"/>
          <p:cNvSpPr txBox="1"/>
          <p:nvPr>
            <p:ph idx="6" type="subTitle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/>
          <p:nvPr>
            <p:ph idx="7" type="pic"/>
          </p:nvPr>
        </p:nvSpPr>
        <p:spPr>
          <a:xfrm>
            <a:off x="32979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" name="Google Shape;153;p27"/>
          <p:cNvSpPr txBox="1"/>
          <p:nvPr>
            <p:ph idx="8" type="body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27"/>
          <p:cNvSpPr txBox="1"/>
          <p:nvPr>
            <p:ph idx="9" type="subTitle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/>
          <p:nvPr>
            <p:ph idx="13" type="pic"/>
          </p:nvPr>
        </p:nvSpPr>
        <p:spPr>
          <a:xfrm>
            <a:off x="32979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7"/>
          <p:cNvSpPr txBox="1"/>
          <p:nvPr>
            <p:ph idx="14" type="body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7"/>
          <p:cNvSpPr txBox="1"/>
          <p:nvPr>
            <p:ph idx="15" type="subTitle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/>
          <p:nvPr>
            <p:ph idx="16" type="pic"/>
          </p:nvPr>
        </p:nvSpPr>
        <p:spPr>
          <a:xfrm>
            <a:off x="62022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9" name="Google Shape;159;p27"/>
          <p:cNvSpPr txBox="1"/>
          <p:nvPr>
            <p:ph idx="17" type="body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0" name="Google Shape;160;p27"/>
          <p:cNvSpPr txBox="1"/>
          <p:nvPr>
            <p:ph idx="18" type="subTitle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/>
          <p:nvPr>
            <p:ph idx="19" type="pic"/>
          </p:nvPr>
        </p:nvSpPr>
        <p:spPr>
          <a:xfrm>
            <a:off x="62022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2" name="Google Shape;162;p27"/>
          <p:cNvSpPr txBox="1"/>
          <p:nvPr>
            <p:ph idx="20" type="body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3" name="Google Shape;163;p27"/>
          <p:cNvSpPr txBox="1"/>
          <p:nvPr>
            <p:ph idx="21" type="subTitle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TITLE_AND_BODY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9"/>
          <p:cNvSpPr txBox="1"/>
          <p:nvPr>
            <p:ph idx="2" type="subTitle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2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, title, body, image">
  <p:cSld name="TITLE_AND_BOD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">
  <p:cSld name="TITLE_AND_BODY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2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2" type="title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3" type="title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4" type="subTitle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5" type="title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6" type="subTitle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MAIN_POI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 rotWithShape="1">
          <a:blip r:embed="rId2">
            <a:alphaModFix/>
          </a:blip>
          <a:srcRect b="0" l="48143" r="0" t="0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 1">
  <p:cSld name="MAIN_POINT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 rotWithShape="1">
          <a:blip r:embed="rId2">
            <a:alphaModFix/>
          </a:blip>
          <a:srcRect b="0" l="48427" r="0" t="0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MAIN_POINT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BLANK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2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BLANK_1">
    <p:bg>
      <p:bgPr>
        <a:solidFill>
          <a:srgbClr val="A9B2D6">
            <a:alpha val="7260"/>
          </a:srgbClr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TITLE_AND_BODY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purple)">
  <p:cSld name="CUSTOM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0" name="Google Shape;23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31" name="Google Shape;231;p42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Purple-orange)">
  <p:cSld name="CUSTOM_2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5" name="Google Shape;23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36" name="Google Shape;236;p43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teal)">
  <p:cSld name="CUSTOM_2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0" name="Google Shape;24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41" name="Google Shape;241;p44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green)">
  <p:cSld name="CUSTOM_2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46" name="Google Shape;246;p45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45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, title, body, image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dgeimp.com/evs23-data-augm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hyperlink" Target="https://edgeimp.com/evs23-data-augmenta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7.png"/><Relationship Id="rId13" Type="http://schemas.openxmlformats.org/officeDocument/2006/relationships/image" Target="../media/image34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15" Type="http://schemas.openxmlformats.org/officeDocument/2006/relationships/image" Target="../media/image42.png"/><Relationship Id="rId14" Type="http://schemas.openxmlformats.org/officeDocument/2006/relationships/image" Target="../media/image3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18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Image Data Augmentation</a:t>
            </a:r>
            <a:endParaRPr sz="4600"/>
          </a:p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311700" y="286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edgeimp.com/evs23-data-augmentation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Automating Data Augmentation</a:t>
            </a:r>
            <a:endParaRPr/>
          </a:p>
        </p:txBody>
      </p:sp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311700" y="1152475"/>
            <a:ext cx="43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ML frameworks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Augment/synthesize data as it is loaded during training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Easy to reproduce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Saves storage space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Difficult to analyze data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 project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Augment/synthesize data to produce new dataset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Easy to reproduce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More storage space required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Easy to analyze data</a:t>
            </a:r>
            <a:endParaRPr sz="1600"/>
          </a:p>
        </p:txBody>
      </p:sp>
      <p:sp>
        <p:nvSpPr>
          <p:cNvPr id="352" name="Google Shape;352;p56"/>
          <p:cNvSpPr/>
          <p:nvPr/>
        </p:nvSpPr>
        <p:spPr>
          <a:xfrm>
            <a:off x="5346925" y="1220275"/>
            <a:ext cx="2857500" cy="114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Data store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S3 bucket, Edge Impulse organization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5346925" y="2524075"/>
            <a:ext cx="2857500" cy="1143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Transformation Block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Extract features, augmentation, synthesis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5346925" y="3827875"/>
            <a:ext cx="2857500" cy="114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Project Data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Analyze, train ML model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355" name="Google Shape;355;p56"/>
          <p:cNvCxnSpPr>
            <a:stCxn id="352" idx="2"/>
            <a:endCxn id="353" idx="0"/>
          </p:cNvCxnSpPr>
          <p:nvPr/>
        </p:nvCxnSpPr>
        <p:spPr>
          <a:xfrm>
            <a:off x="6775675" y="2363275"/>
            <a:ext cx="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6"/>
          <p:cNvCxnSpPr/>
          <p:nvPr/>
        </p:nvCxnSpPr>
        <p:spPr>
          <a:xfrm>
            <a:off x="6775675" y="3667075"/>
            <a:ext cx="0" cy="16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Agenda</a:t>
            </a:r>
            <a:endParaRPr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311700" y="1152475"/>
            <a:ext cx="753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data augmentation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Hands-on workshop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Going further</a:t>
            </a:r>
            <a:endParaRPr sz="1800"/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97" y="0"/>
            <a:ext cx="58970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>
            <a:off x="263550" y="4139125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edgeimp.com/evs23-data-augmentation</a:t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Image Classification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393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099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804" y="1918862"/>
            <a:ext cx="1591816" cy="15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7534" y="1918862"/>
            <a:ext cx="1591816" cy="15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1547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background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>
            <a:off x="19654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capacitor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37761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diode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50"/>
          <p:cNvSpPr txBox="1"/>
          <p:nvPr/>
        </p:nvSpPr>
        <p:spPr>
          <a:xfrm>
            <a:off x="55868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50"/>
          <p:cNvSpPr txBox="1"/>
          <p:nvPr/>
        </p:nvSpPr>
        <p:spPr>
          <a:xfrm>
            <a:off x="73975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resistor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small dataset project</a:t>
            </a:r>
            <a:endParaRPr/>
          </a:p>
        </p:txBody>
      </p:sp>
      <p:sp>
        <p:nvSpPr>
          <p:cNvPr id="290" name="Google Shape;290;p51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8925"/>
            <a:ext cx="8839198" cy="294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Data </a:t>
            </a:r>
            <a:endParaRPr sz="3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Augmentation</a:t>
            </a:r>
            <a:endParaRPr/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600" y="2017658"/>
            <a:ext cx="907675" cy="9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017" y="324200"/>
            <a:ext cx="907625" cy="8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185" y="324200"/>
            <a:ext cx="907625" cy="8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352" y="324200"/>
            <a:ext cx="907625" cy="80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4198" y="3807156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4000" y="3807155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14400" y="3807155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14400" y="1194902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4200" y="1194902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4000" y="1194886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4396" y="2065641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34197" y="2065640"/>
            <a:ext cx="907663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4030" y="2065638"/>
            <a:ext cx="907625" cy="8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14351" y="2936380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54016" y="2936380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34185" y="2936378"/>
            <a:ext cx="907625" cy="80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4568350" y="527725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flip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4568350" y="1398438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rotate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5" name="Google Shape;315;p52"/>
          <p:cNvSpPr txBox="1"/>
          <p:nvPr/>
        </p:nvSpPr>
        <p:spPr>
          <a:xfrm>
            <a:off x="4568350" y="226916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translate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4568350" y="313991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zoom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4568350" y="401066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noise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3275338" y="2920838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original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9" name="Google Shape;319;p52"/>
          <p:cNvCxnSpPr/>
          <p:nvPr/>
        </p:nvCxnSpPr>
        <p:spPr>
          <a:xfrm flipH="1" rot="10800000">
            <a:off x="4531750" y="2469425"/>
            <a:ext cx="589500" cy="5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52"/>
          <p:cNvCxnSpPr/>
          <p:nvPr/>
        </p:nvCxnSpPr>
        <p:spPr>
          <a:xfrm flipH="1" rot="10800000">
            <a:off x="4531750" y="1603325"/>
            <a:ext cx="718800" cy="71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52"/>
          <p:cNvCxnSpPr/>
          <p:nvPr/>
        </p:nvCxnSpPr>
        <p:spPr>
          <a:xfrm flipH="1" rot="10800000">
            <a:off x="4531750" y="739325"/>
            <a:ext cx="819900" cy="143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52"/>
          <p:cNvCxnSpPr/>
          <p:nvPr/>
        </p:nvCxnSpPr>
        <p:spPr>
          <a:xfrm>
            <a:off x="4531750" y="2621825"/>
            <a:ext cx="718800" cy="71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52"/>
          <p:cNvCxnSpPr/>
          <p:nvPr/>
        </p:nvCxnSpPr>
        <p:spPr>
          <a:xfrm>
            <a:off x="4531750" y="2774225"/>
            <a:ext cx="819900" cy="143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52"/>
          <p:cNvSpPr txBox="1"/>
          <p:nvPr/>
        </p:nvSpPr>
        <p:spPr>
          <a:xfrm>
            <a:off x="197650" y="1669925"/>
            <a:ext cx="3298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 original image generates 15 augmented 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16 total 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250 original samples become 4000 samples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shown: compound transformations!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data augmentation</a:t>
            </a:r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75" y="1619113"/>
            <a:ext cx="8119253" cy="318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retraining the model</a:t>
            </a:r>
            <a:endParaRPr/>
          </a:p>
        </p:txBody>
      </p:sp>
      <p:sp>
        <p:nvSpPr>
          <p:cNvPr id="337" name="Google Shape;337;p54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5738"/>
            <a:ext cx="8839199" cy="286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Going Further</a:t>
            </a:r>
            <a:endParaRPr/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series data augmentation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Frequency drop, shift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Translation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Mix background noise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Synthetic data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Generate data (e.g. with AI)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Text-to-speech for keyword spotting</a:t>
            </a:r>
            <a:endParaRPr sz="1600"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3369638"/>
            <a:ext cx="84105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